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mo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 Bold" panose="020B0604020202020204" charset="0"/>
      <p:regular r:id="rId41"/>
    </p:embeddedFont>
    <p:embeddedFont>
      <p:font typeface="Poppins Bold" panose="020B0604020202020204" charset="0"/>
      <p:regular r:id="rId42"/>
    </p:embeddedFont>
    <p:embeddedFont>
      <p:font typeface="Poppins Light" panose="00000400000000000000" pitchFamily="2" charset="0"/>
      <p:regular r:id="rId43"/>
    </p:embeddedFont>
    <p:embeddedFont>
      <p:font typeface="Poppins Light Bold" panose="020B0604020202020204" charset="0"/>
      <p:regular r:id="rId44"/>
    </p:embeddedFont>
    <p:embeddedFont>
      <p:font typeface="Poppins Medium" panose="00000600000000000000" pitchFamily="2" charset="0"/>
      <p:regular r:id="rId45"/>
    </p:embeddedFont>
    <p:embeddedFont>
      <p:font typeface="Poppins Medium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081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svg"/><Relationship Id="rId7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8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66388"/>
            <a:ext cx="18288000" cy="2685904"/>
            <a:chOff x="0" y="0"/>
            <a:chExt cx="6186311" cy="908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08565"/>
            </a:xfrm>
            <a:custGeom>
              <a:avLst/>
              <a:gdLst/>
              <a:ahLst/>
              <a:cxnLst/>
              <a:rect l="l" t="t" r="r" b="b"/>
              <a:pathLst>
                <a:path w="6186311" h="908565">
                  <a:moveTo>
                    <a:pt x="0" y="0"/>
                  </a:moveTo>
                  <a:lnTo>
                    <a:pt x="6186311" y="0"/>
                  </a:lnTo>
                  <a:lnTo>
                    <a:pt x="6186311" y="908565"/>
                  </a:lnTo>
                  <a:lnTo>
                    <a:pt x="0" y="908565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73087" y="-834732"/>
            <a:ext cx="7672269" cy="59782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173087" y="4144470"/>
            <a:ext cx="8048388" cy="61425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3950" y="1401343"/>
            <a:ext cx="9739048" cy="54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279">
                <a:solidFill>
                  <a:srgbClr val="000000"/>
                </a:solidFill>
                <a:latin typeface="Poppins Bold"/>
              </a:rPr>
              <a:t>Ecommerce Customer Churn Prediction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8410399"/>
            <a:ext cx="5414242" cy="11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4"/>
              </a:lnSpc>
            </a:pPr>
            <a:r>
              <a:rPr lang="en-US" sz="3346">
                <a:solidFill>
                  <a:srgbClr val="000000"/>
                </a:solidFill>
                <a:latin typeface="Poppins Medium"/>
              </a:rPr>
              <a:t>INTELLEGEND CONSULTANT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71536"/>
            <a:ext cx="18288000" cy="7666388"/>
            <a:chOff x="0" y="0"/>
            <a:chExt cx="6186311" cy="2593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93322"/>
            </a:xfrm>
            <a:custGeom>
              <a:avLst/>
              <a:gdLst/>
              <a:ahLst/>
              <a:cxnLst/>
              <a:rect l="l" t="t" r="r" b="b"/>
              <a:pathLst>
                <a:path w="6186311" h="2593322">
                  <a:moveTo>
                    <a:pt x="0" y="0"/>
                  </a:moveTo>
                  <a:lnTo>
                    <a:pt x="6186311" y="0"/>
                  </a:lnTo>
                  <a:lnTo>
                    <a:pt x="6186311" y="2593322"/>
                  </a:lnTo>
                  <a:lnTo>
                    <a:pt x="0" y="2593322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07734">
            <a:off x="997819" y="6968827"/>
            <a:ext cx="4214442" cy="45096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7551">
            <a:off x="-1902332" y="1732442"/>
            <a:ext cx="519068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72082">
            <a:off x="4009311" y="4061261"/>
            <a:ext cx="2298348" cy="24786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07806" y="2380161"/>
            <a:ext cx="10040270" cy="27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spc="279">
                <a:solidFill>
                  <a:srgbClr val="000000"/>
                </a:solidFill>
                <a:latin typeface="Poppins Bold"/>
              </a:rPr>
              <a:t>Data Preprocessing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568039" y="1906778"/>
            <a:ext cx="9704955" cy="1443730"/>
            <a:chOff x="0" y="0"/>
            <a:chExt cx="12939940" cy="19249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059969" cy="1924974"/>
              <a:chOff x="0" y="0"/>
              <a:chExt cx="3674429" cy="100187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674429" cy="1001871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01871">
                    <a:moveTo>
                      <a:pt x="3549969" y="1001871"/>
                    </a:moveTo>
                    <a:lnTo>
                      <a:pt x="124460" y="1001871"/>
                    </a:lnTo>
                    <a:cubicBezTo>
                      <a:pt x="55880" y="1001871"/>
                      <a:pt x="0" y="945991"/>
                      <a:pt x="0" y="8774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877411"/>
                    </a:lnTo>
                    <a:cubicBezTo>
                      <a:pt x="3674429" y="945991"/>
                      <a:pt x="3618549" y="1001871"/>
                      <a:pt x="3549969" y="100187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Split Data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Pembagian data 80: 20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759" y="1183130"/>
            <a:ext cx="2891027" cy="28910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771" y="4793112"/>
            <a:ext cx="7247739" cy="50577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0516" y="4356999"/>
            <a:ext cx="8497631" cy="593000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IV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759" y="1183130"/>
            <a:ext cx="2891027" cy="2891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771" y="4793112"/>
            <a:ext cx="7247739" cy="50577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0516" y="4356999"/>
            <a:ext cx="8497631" cy="59300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57845" y="1848933"/>
            <a:ext cx="9704955" cy="1884568"/>
            <a:chOff x="0" y="0"/>
            <a:chExt cx="12939940" cy="251275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275271" cy="2512758"/>
              <a:chOff x="0" y="0"/>
              <a:chExt cx="3674429" cy="81886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74429" cy="818867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818867">
                    <a:moveTo>
                      <a:pt x="3549969" y="818867"/>
                    </a:moveTo>
                    <a:lnTo>
                      <a:pt x="124460" y="818867"/>
                    </a:lnTo>
                    <a:cubicBezTo>
                      <a:pt x="55880" y="818867"/>
                      <a:pt x="0" y="762987"/>
                      <a:pt x="0" y="69440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694407"/>
                    </a:lnTo>
                    <a:cubicBezTo>
                      <a:pt x="3674429" y="762987"/>
                      <a:pt x="3618549" y="818867"/>
                      <a:pt x="3549969" y="818867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Handling missing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08091" y="866080"/>
              <a:ext cx="12531849" cy="154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Categorical : Modus</a:t>
              </a:r>
            </a:p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Numerical : Median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IV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68039" y="1906778"/>
            <a:ext cx="9704955" cy="1443730"/>
            <a:chOff x="0" y="0"/>
            <a:chExt cx="12939940" cy="192497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059969" cy="1924974"/>
              <a:chOff x="0" y="0"/>
              <a:chExt cx="3674429" cy="10018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74429" cy="1001871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01871">
                    <a:moveTo>
                      <a:pt x="3549969" y="1001871"/>
                    </a:moveTo>
                    <a:lnTo>
                      <a:pt x="124460" y="1001871"/>
                    </a:lnTo>
                    <a:cubicBezTo>
                      <a:pt x="55880" y="1001871"/>
                      <a:pt x="0" y="945991"/>
                      <a:pt x="0" y="8774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877411"/>
                    </a:lnTo>
                    <a:cubicBezTo>
                      <a:pt x="3674429" y="945991"/>
                      <a:pt x="3618549" y="1001871"/>
                      <a:pt x="3549969" y="100187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Split Data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Pembagian data 80: 20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885" y="1467755"/>
            <a:ext cx="2891027" cy="28910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838191" y="2313454"/>
            <a:ext cx="9704955" cy="1199629"/>
            <a:chOff x="0" y="0"/>
            <a:chExt cx="12939940" cy="15995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507778" cy="1599505"/>
              <a:chOff x="0" y="0"/>
              <a:chExt cx="3674429" cy="10670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674429" cy="1067085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67085">
                    <a:moveTo>
                      <a:pt x="3549969" y="1067085"/>
                    </a:moveTo>
                    <a:lnTo>
                      <a:pt x="124460" y="1067085"/>
                    </a:lnTo>
                    <a:cubicBezTo>
                      <a:pt x="55880" y="1067085"/>
                      <a:pt x="0" y="1011205"/>
                      <a:pt x="0" y="9426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942625"/>
                    </a:lnTo>
                    <a:cubicBezTo>
                      <a:pt x="3674429" y="1011205"/>
                      <a:pt x="3618549" y="1067085"/>
                      <a:pt x="3549969" y="106708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Handling Outlier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Z-Score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885" y="4581290"/>
            <a:ext cx="8087992" cy="57057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IV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90669" y="2313454"/>
            <a:ext cx="9704955" cy="1443730"/>
            <a:chOff x="0" y="0"/>
            <a:chExt cx="12939940" cy="19249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059969" cy="1924974"/>
              <a:chOff x="0" y="0"/>
              <a:chExt cx="3674429" cy="100187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674429" cy="1001871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01871">
                    <a:moveTo>
                      <a:pt x="3549969" y="1001871"/>
                    </a:moveTo>
                    <a:lnTo>
                      <a:pt x="124460" y="1001871"/>
                    </a:lnTo>
                    <a:cubicBezTo>
                      <a:pt x="55880" y="1001871"/>
                      <a:pt x="0" y="945991"/>
                      <a:pt x="0" y="8774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877411"/>
                    </a:lnTo>
                    <a:cubicBezTo>
                      <a:pt x="3674429" y="945991"/>
                      <a:pt x="3618549" y="1001871"/>
                      <a:pt x="3549969" y="100187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Transformasi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Boxcox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885" y="1467755"/>
            <a:ext cx="2891027" cy="289102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838191" y="2313454"/>
            <a:ext cx="9704955" cy="1199629"/>
            <a:chOff x="0" y="0"/>
            <a:chExt cx="12939940" cy="159950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07778" cy="1599505"/>
              <a:chOff x="0" y="0"/>
              <a:chExt cx="3674429" cy="106708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674429" cy="1067085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67085">
                    <a:moveTo>
                      <a:pt x="3549969" y="1067085"/>
                    </a:moveTo>
                    <a:lnTo>
                      <a:pt x="124460" y="1067085"/>
                    </a:lnTo>
                    <a:cubicBezTo>
                      <a:pt x="55880" y="1067085"/>
                      <a:pt x="0" y="1011205"/>
                      <a:pt x="0" y="9426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942625"/>
                    </a:lnTo>
                    <a:cubicBezTo>
                      <a:pt x="3674429" y="1011205"/>
                      <a:pt x="3618549" y="1067085"/>
                      <a:pt x="3549969" y="106708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Handling Outlier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Z-Score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885" y="4581290"/>
            <a:ext cx="8087992" cy="570571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90669" y="4358782"/>
            <a:ext cx="9704955" cy="2418829"/>
            <a:chOff x="0" y="0"/>
            <a:chExt cx="12939940" cy="322510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485069" cy="3225105"/>
              <a:chOff x="0" y="0"/>
              <a:chExt cx="3674429" cy="94916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74429" cy="949168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949168">
                    <a:moveTo>
                      <a:pt x="3549969" y="949167"/>
                    </a:moveTo>
                    <a:lnTo>
                      <a:pt x="124460" y="949167"/>
                    </a:lnTo>
                    <a:cubicBezTo>
                      <a:pt x="55880" y="949167"/>
                      <a:pt x="0" y="893287"/>
                      <a:pt x="0" y="82470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824708"/>
                    </a:lnTo>
                    <a:cubicBezTo>
                      <a:pt x="3674429" y="893288"/>
                      <a:pt x="3618549" y="949168"/>
                      <a:pt x="3549969" y="949168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Feature Encoding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08091" y="866080"/>
              <a:ext cx="12531849" cy="235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 Bold"/>
                </a:rPr>
                <a:t>PreferedLoginDevice</a:t>
              </a: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 dan </a:t>
              </a:r>
              <a:r>
                <a:rPr lang="en-US" sz="3000">
                  <a:solidFill>
                    <a:srgbClr val="000000"/>
                  </a:solidFill>
                  <a:latin typeface="Poppins Medium Bold"/>
                </a:rPr>
                <a:t>Gender </a:t>
              </a: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akan menggunakan label Encoder, sisanya OneHotEncoder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90669" y="7434145"/>
            <a:ext cx="9704955" cy="1443730"/>
            <a:chOff x="0" y="0"/>
            <a:chExt cx="12939940" cy="192497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059969" cy="1924974"/>
              <a:chOff x="0" y="0"/>
              <a:chExt cx="3674429" cy="100187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674429" cy="1001871"/>
              </a:xfrm>
              <a:custGeom>
                <a:avLst/>
                <a:gdLst/>
                <a:ahLst/>
                <a:cxnLst/>
                <a:rect l="l" t="t" r="r" b="b"/>
                <a:pathLst>
                  <a:path w="3674429" h="1001871">
                    <a:moveTo>
                      <a:pt x="3549969" y="1001871"/>
                    </a:moveTo>
                    <a:lnTo>
                      <a:pt x="124460" y="1001871"/>
                    </a:lnTo>
                    <a:cubicBezTo>
                      <a:pt x="55880" y="1001871"/>
                      <a:pt x="0" y="945991"/>
                      <a:pt x="0" y="8774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969" y="0"/>
                    </a:lnTo>
                    <a:cubicBezTo>
                      <a:pt x="3618549" y="0"/>
                      <a:pt x="3674429" y="55880"/>
                      <a:pt x="3674429" y="124460"/>
                    </a:cubicBezTo>
                    <a:lnTo>
                      <a:pt x="3674429" y="877411"/>
                    </a:lnTo>
                    <a:cubicBezTo>
                      <a:pt x="3674429" y="945991"/>
                      <a:pt x="3618549" y="1001871"/>
                      <a:pt x="3549969" y="100187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08091" y="15875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Light"/>
                </a:rPr>
                <a:t>Scaling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08091" y="866080"/>
              <a:ext cx="1253184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Medium"/>
                </a:rPr>
                <a:t>Normalization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IV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666388"/>
            <a:chOff x="0" y="0"/>
            <a:chExt cx="6186311" cy="2593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93322"/>
            </a:xfrm>
            <a:custGeom>
              <a:avLst/>
              <a:gdLst/>
              <a:ahLst/>
              <a:cxnLst/>
              <a:rect l="l" t="t" r="r" b="b"/>
              <a:pathLst>
                <a:path w="6186311" h="2593322">
                  <a:moveTo>
                    <a:pt x="0" y="0"/>
                  </a:moveTo>
                  <a:lnTo>
                    <a:pt x="6186311" y="0"/>
                  </a:lnTo>
                  <a:lnTo>
                    <a:pt x="6186311" y="2593322"/>
                  </a:lnTo>
                  <a:lnTo>
                    <a:pt x="0" y="2593322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07734">
            <a:off x="997819" y="6968827"/>
            <a:ext cx="4214442" cy="45096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7551">
            <a:off x="-1902332" y="1732442"/>
            <a:ext cx="519068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72082">
            <a:off x="4009311" y="4061261"/>
            <a:ext cx="2298348" cy="24786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55321" y="3771900"/>
            <a:ext cx="10592755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spc="279">
                <a:solidFill>
                  <a:srgbClr val="000000"/>
                </a:solidFill>
                <a:latin typeface="Poppins Bold"/>
              </a:rPr>
              <a:t>Modeling and Evaluation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69869"/>
            <a:ext cx="7976397" cy="69171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&amp;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1430" y="2468880"/>
            <a:ext cx="5259262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Logistic Regression (Baseline)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Decision Tree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KNN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SVM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Random Forest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1430" y="1642020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01430" y="6384576"/>
            <a:ext cx="8757870" cy="267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Recall</a:t>
            </a:r>
          </a:p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fokus pada seluruh customer yang berpotensi untuk churn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ROC_AUC</a:t>
            </a:r>
          </a:p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Memastikan model dapat membedakan kelas dengan baik (tidak semua data diprediksi positif / negatif)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1430" y="5557716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</a:rPr>
              <a:t>Evaluation 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34918" y="2468880"/>
            <a:ext cx="3865535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Gradient Boosting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XGBoost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AdaBoost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CatBoost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3950" y="2953863"/>
            <a:ext cx="4586314" cy="348559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73637" y="2953863"/>
            <a:ext cx="10886137" cy="546726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and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1699228"/>
            <a:ext cx="705913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</a:rPr>
              <a:t>Model Evaluation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49505" y="1538170"/>
            <a:ext cx="3350948" cy="33509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and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1699228"/>
            <a:ext cx="705913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</a:rPr>
              <a:t>Hyperparameter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67088"/>
            <a:ext cx="12721263" cy="59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2D4263"/>
                </a:solidFill>
                <a:latin typeface="Arimo"/>
              </a:rPr>
              <a:t>Hyperparameter yang digunakan untuk mentuning best model adalah: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eta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penyusutan step size untuk mencegah overfitting (a.k.a. learning_rate)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gamma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minimum loss reduction yang dibutuhkan untuk membuat partisi selanjutnya pada leaf node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max_depth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kedalaman maksimum tree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min_child_weight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jumlah weight minimum pada sebuah "child" (partisi), semakin tinggi parameter ini, model semakin konservatif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colsample_bytree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rasio subsample pada konstruksi tree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lambda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regularisasi L2, semakin tinggi parameter ini, model semakin konservatif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alpha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regularisasi L1, semakin tinggi parameter ini, model semakin konservatif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Light Bold"/>
              </a:rPr>
              <a:t>tree_method</a:t>
            </a:r>
            <a:r>
              <a:rPr lang="en-US" sz="2400">
                <a:solidFill>
                  <a:srgbClr val="2D4263"/>
                </a:solidFill>
                <a:latin typeface="Poppins Light"/>
              </a:rPr>
              <a:t>: algoritma konstruksi tree yang digunakan pada model XGBoost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3950" y="2953863"/>
            <a:ext cx="4586314" cy="34855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2091" y="3356767"/>
            <a:ext cx="1410293" cy="141029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55943" y="1823053"/>
            <a:ext cx="9205582" cy="46164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50429">
            <a:off x="8517586" y="6424829"/>
            <a:ext cx="3714066" cy="10492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558734" y="7298489"/>
            <a:ext cx="4463510" cy="17877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and 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950" y="1699228"/>
            <a:ext cx="705913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</a:rPr>
              <a:t>Hyperparameter Tuning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950" y="6825615"/>
            <a:ext cx="8424824" cy="292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2D4263"/>
                </a:solidFill>
                <a:latin typeface="Poppins Light"/>
              </a:rPr>
              <a:t>Dari model score di atas, dapat disimpulkan bahwa </a:t>
            </a:r>
            <a:r>
              <a:rPr lang="en-US" sz="2200">
                <a:solidFill>
                  <a:srgbClr val="C84B31"/>
                </a:solidFill>
                <a:latin typeface="Poppins Light Bold"/>
              </a:rPr>
              <a:t>XGBoost </a:t>
            </a:r>
            <a:r>
              <a:rPr lang="en-US" sz="2200">
                <a:solidFill>
                  <a:srgbClr val="2D4263"/>
                </a:solidFill>
                <a:latin typeface="Poppins Light"/>
              </a:rPr>
              <a:t>memiliki performa yang paling baik.</a:t>
            </a:r>
          </a:p>
          <a:p>
            <a:pPr marL="474981" lvl="1" indent="-23749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C84B31"/>
                </a:solidFill>
                <a:latin typeface="Poppins Light Bold"/>
              </a:rPr>
              <a:t>Recall 95%</a:t>
            </a:r>
            <a:r>
              <a:rPr lang="en-US" sz="2200">
                <a:solidFill>
                  <a:srgbClr val="2D4263"/>
                </a:solidFill>
                <a:latin typeface="Poppins Light"/>
              </a:rPr>
              <a:t>: Dari seluruh customer yang churn, </a:t>
            </a:r>
            <a:r>
              <a:rPr lang="en-US" sz="2200">
                <a:solidFill>
                  <a:srgbClr val="C84B31"/>
                </a:solidFill>
                <a:latin typeface="Poppins Light Bold"/>
              </a:rPr>
              <a:t>hanya 5%</a:t>
            </a:r>
            <a:r>
              <a:rPr lang="en-US" sz="2200">
                <a:solidFill>
                  <a:srgbClr val="2D4263"/>
                </a:solidFill>
                <a:latin typeface="Poppins Light"/>
              </a:rPr>
              <a:t> yang </a:t>
            </a:r>
            <a:r>
              <a:rPr lang="en-US" sz="2200">
                <a:solidFill>
                  <a:srgbClr val="C84B31"/>
                </a:solidFill>
                <a:latin typeface="Poppins Light Bold"/>
              </a:rPr>
              <a:t>tidak terdeteksi churn</a:t>
            </a:r>
            <a:r>
              <a:rPr lang="en-US" sz="2200">
                <a:solidFill>
                  <a:srgbClr val="2D4263"/>
                </a:solidFill>
                <a:latin typeface="Poppins Light"/>
              </a:rPr>
              <a:t> (false negative), artinya potensi customer yang akan churn tidak terdeteksi sangat kecil.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28690" y="9229359"/>
            <a:ext cx="2728466" cy="45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C84B31"/>
                </a:solidFill>
                <a:latin typeface="Poppins Medium Bold"/>
              </a:rPr>
              <a:t>Precision </a:t>
            </a:r>
            <a:r>
              <a:rPr lang="en-US" sz="2400">
                <a:solidFill>
                  <a:srgbClr val="000000"/>
                </a:solidFill>
                <a:latin typeface="Poppins Medium Bold"/>
              </a:rPr>
              <a:t>= 84.2%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1769657" y="8299653"/>
            <a:ext cx="1020510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Actual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12791" y="6839439"/>
            <a:ext cx="2069174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Predicted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9588" y="2441528"/>
            <a:ext cx="5779815" cy="47480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59444" y="2441528"/>
            <a:ext cx="4878874" cy="48788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Perkenalan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3925"/>
            <a:ext cx="1059275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Bold"/>
              </a:rPr>
              <a:t>Kami dan Klien kami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9826" y="7122880"/>
            <a:ext cx="5279339" cy="61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Medium"/>
              </a:rPr>
              <a:t>Intellegend Consultant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6974" y="7122880"/>
            <a:ext cx="1927226" cy="613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Poppins Medium"/>
              </a:rPr>
              <a:t>Shopful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288" y="7886191"/>
            <a:ext cx="5127877" cy="147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</a:rPr>
              <a:t>Kami merupakan tim analis dari Intellegend Consultant. Perusahaan jasa profesional di bidang konsultasi bisnis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10673" y="7886191"/>
            <a:ext cx="4976416" cy="109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</a:rPr>
              <a:t>Sebuah perusahaan B2C (Business to Customer) eCommerce di US yang menjual berbagai macam produk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47625" y="2560351"/>
            <a:ext cx="138847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8689005" y="4118831"/>
            <a:ext cx="863426" cy="39393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40201" y="1768980"/>
            <a:ext cx="4407599" cy="17653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40201" y="5635789"/>
            <a:ext cx="4407599" cy="17356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and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" y="7185531"/>
            <a:ext cx="46485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Medium Bold"/>
              </a:rPr>
              <a:t>Feature Selection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467" y="8205406"/>
            <a:ext cx="15695679" cy="118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rimo"/>
              </a:rPr>
              <a:t>Beberapa feature yang di drop adalah feature yang redundant dan berpotensi mengakibatkan multicolinearity. Karena pada saat One-Hot encoding baiknya kolom terakhir di drop. Dengan melakukan feature selection dapat terlihat bahwa score dari model menjadi naik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04685" y="4038622"/>
            <a:ext cx="211202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C84B31"/>
                </a:solidFill>
                <a:latin typeface="Poppins Light"/>
              </a:rPr>
              <a:t>after selection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48993" y="2005844"/>
            <a:ext cx="424155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Medium Bold"/>
              </a:rPr>
              <a:t>Recall          = 95.5%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ROC_AUC    = 96.0%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Precision = 84.2%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48993" y="5929903"/>
            <a:ext cx="424155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C84B31"/>
                </a:solidFill>
                <a:latin typeface="Poppins Medium Bold"/>
              </a:rPr>
              <a:t>Recall          = 96.6%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ROC_AUC    = 97.9%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Precision = 96.1%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6044348" y="2618687"/>
            <a:ext cx="1020510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Actual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6084033" y="6434087"/>
            <a:ext cx="1020510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Actual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3749" y="1309930"/>
            <a:ext cx="2069174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Predicted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23749" y="5080967"/>
            <a:ext cx="2069174" cy="4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2D4263"/>
                </a:solidFill>
                <a:latin typeface="Poppins Medium Bold"/>
              </a:rPr>
              <a:t>Predicted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130361" cy="113036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7771" y="4609270"/>
            <a:ext cx="3643468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r="14007" b="22696"/>
          <a:stretch>
            <a:fillRect/>
          </a:stretch>
        </p:blipFill>
        <p:spPr>
          <a:xfrm>
            <a:off x="12426821" y="3683731"/>
            <a:ext cx="5686506" cy="596588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Modeling and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0266" y="4776965"/>
            <a:ext cx="6342673" cy="188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84B31"/>
                </a:solidFill>
                <a:latin typeface="Poppins Medium Bold"/>
              </a:rPr>
              <a:t>Recall          = 89.6%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 Medium"/>
              </a:rPr>
              <a:t>Precision     = 97.9%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 Medium"/>
              </a:rPr>
              <a:t>ROC_AUC    = 89.4%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0266" y="1794510"/>
            <a:ext cx="7827468" cy="16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D4263"/>
                </a:solidFill>
                <a:latin typeface="Poppins Bold"/>
              </a:rPr>
              <a:t>Cross Validation Score dengan </a:t>
            </a:r>
            <a:r>
              <a:rPr lang="en-US" sz="4800">
                <a:solidFill>
                  <a:srgbClr val="C84B31"/>
                </a:solidFill>
                <a:latin typeface="Poppins Bold"/>
              </a:rPr>
              <a:t>CV = 10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666388"/>
            <a:chOff x="0" y="0"/>
            <a:chExt cx="6186311" cy="2593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93322"/>
            </a:xfrm>
            <a:custGeom>
              <a:avLst/>
              <a:gdLst/>
              <a:ahLst/>
              <a:cxnLst/>
              <a:rect l="l" t="t" r="r" b="b"/>
              <a:pathLst>
                <a:path w="6186311" h="2593322">
                  <a:moveTo>
                    <a:pt x="0" y="0"/>
                  </a:moveTo>
                  <a:lnTo>
                    <a:pt x="6186311" y="0"/>
                  </a:lnTo>
                  <a:lnTo>
                    <a:pt x="6186311" y="2593322"/>
                  </a:lnTo>
                  <a:lnTo>
                    <a:pt x="0" y="2593322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07734">
            <a:off x="997819" y="6968827"/>
            <a:ext cx="4214442" cy="45096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7551">
            <a:off x="-1902332" y="1732442"/>
            <a:ext cx="519068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72082">
            <a:off x="4009311" y="4061261"/>
            <a:ext cx="2298348" cy="24786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07806" y="3771900"/>
            <a:ext cx="10040270" cy="411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spc="279">
                <a:solidFill>
                  <a:srgbClr val="000000"/>
                </a:solidFill>
                <a:latin typeface="Poppins Bold"/>
              </a:rPr>
              <a:t>Business Insight dan Rekomendasi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759" y="1028700"/>
            <a:ext cx="11773936" cy="91544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49512" y="2989905"/>
            <a:ext cx="4925882" cy="62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799">
                <a:solidFill>
                  <a:srgbClr val="2D4263"/>
                </a:solidFill>
                <a:latin typeface="Poppins Light"/>
              </a:rPr>
              <a:t>Pelanggan baru butuh diberikan cashback </a:t>
            </a:r>
            <a:r>
              <a:rPr lang="en-US" sz="2799">
                <a:solidFill>
                  <a:srgbClr val="C84B31"/>
                </a:solidFill>
                <a:latin typeface="Poppins Light Bold"/>
              </a:rPr>
              <a:t>1.6x </a:t>
            </a:r>
            <a:r>
              <a:rPr lang="en-US" sz="2799">
                <a:solidFill>
                  <a:srgbClr val="2D4263"/>
                </a:solidFill>
                <a:latin typeface="Poppins Light"/>
              </a:rPr>
              <a:t>lebih besar sampai setidaknya </a:t>
            </a:r>
            <a:r>
              <a:rPr lang="en-US" sz="2799">
                <a:solidFill>
                  <a:srgbClr val="C84B31"/>
                </a:solidFill>
                <a:latin typeface="Poppins Light Bold"/>
              </a:rPr>
              <a:t>2 bulan</a:t>
            </a:r>
          </a:p>
          <a:p>
            <a:pPr>
              <a:lnSpc>
                <a:spcPts val="5599"/>
              </a:lnSpc>
            </a:pPr>
            <a:endParaRPr lang="en-US" sz="2799">
              <a:solidFill>
                <a:srgbClr val="C84B31"/>
              </a:solidFill>
              <a:latin typeface="Poppins Light Bold"/>
            </a:endParaRPr>
          </a:p>
          <a:p>
            <a:pPr>
              <a:lnSpc>
                <a:spcPts val="5599"/>
              </a:lnSpc>
            </a:pPr>
            <a:r>
              <a:rPr lang="en-US" sz="2799">
                <a:solidFill>
                  <a:srgbClr val="2D4263"/>
                </a:solidFill>
                <a:latin typeface="Poppins Light"/>
              </a:rPr>
              <a:t>Mendahulukan penyelesaian </a:t>
            </a:r>
            <a:r>
              <a:rPr lang="en-US" sz="2799">
                <a:solidFill>
                  <a:srgbClr val="C84B31"/>
                </a:solidFill>
                <a:latin typeface="Poppins Light Bold"/>
              </a:rPr>
              <a:t>complain </a:t>
            </a:r>
            <a:r>
              <a:rPr lang="en-US" sz="2799">
                <a:solidFill>
                  <a:srgbClr val="2D4263"/>
                </a:solidFill>
                <a:latin typeface="Poppins Light"/>
              </a:rPr>
              <a:t>bagi customer yang </a:t>
            </a:r>
            <a:r>
              <a:rPr lang="en-US" sz="2799">
                <a:solidFill>
                  <a:srgbClr val="C84B31"/>
                </a:solidFill>
                <a:latin typeface="Poppins Light Bold"/>
              </a:rPr>
              <a:t>terdeteksi </a:t>
            </a:r>
            <a:r>
              <a:rPr lang="en-US" sz="2799">
                <a:solidFill>
                  <a:srgbClr val="2D4263"/>
                </a:solidFill>
                <a:latin typeface="Poppins Light"/>
              </a:rPr>
              <a:t>berpotensi </a:t>
            </a:r>
            <a:r>
              <a:rPr lang="en-US" sz="2799">
                <a:solidFill>
                  <a:srgbClr val="C84B31"/>
                </a:solidFill>
                <a:latin typeface="Poppins Light Bold"/>
              </a:rPr>
              <a:t>Churn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49512" y="904875"/>
            <a:ext cx="4988628" cy="109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D4263"/>
                </a:solidFill>
                <a:latin typeface="Poppins Bold"/>
              </a:rPr>
              <a:t>SHAP Value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766335" y="3334545"/>
            <a:ext cx="3964833" cy="18089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699" y="7922665"/>
            <a:ext cx="16098602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Mendahulukan penyelesaian </a:t>
            </a:r>
            <a:r>
              <a:rPr lang="en-US" sz="2799">
                <a:solidFill>
                  <a:srgbClr val="C84B31"/>
                </a:solidFill>
                <a:latin typeface="Poppins Medium Bold"/>
              </a:rPr>
              <a:t>complain </a:t>
            </a:r>
            <a:r>
              <a:rPr lang="en-US" sz="2799">
                <a:solidFill>
                  <a:srgbClr val="000000"/>
                </a:solidFill>
                <a:latin typeface="Poppins Medium"/>
              </a:rPr>
              <a:t>bagi customer yang </a:t>
            </a:r>
            <a:r>
              <a:rPr lang="en-US" sz="2799">
                <a:solidFill>
                  <a:srgbClr val="C84B31"/>
                </a:solidFill>
                <a:latin typeface="Poppins Medium Bold"/>
              </a:rPr>
              <a:t>terdeteksi </a:t>
            </a:r>
            <a:r>
              <a:rPr lang="en-US" sz="2799">
                <a:solidFill>
                  <a:srgbClr val="000000"/>
                </a:solidFill>
                <a:latin typeface="Poppins Medium"/>
              </a:rPr>
              <a:t>berpotensi </a:t>
            </a:r>
            <a:r>
              <a:rPr lang="en-US" sz="2799">
                <a:solidFill>
                  <a:srgbClr val="C84B31"/>
                </a:solidFill>
                <a:latin typeface="Poppins Medium Bold"/>
              </a:rPr>
              <a:t>Churn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3208" y="3581602"/>
            <a:ext cx="4049929" cy="109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C84B31"/>
                </a:solidFill>
                <a:latin typeface="Poppins Medium"/>
              </a:rPr>
              <a:t>Complain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6705" y="3581602"/>
            <a:ext cx="5257691" cy="109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4BBC39"/>
                </a:solidFill>
                <a:latin typeface="Poppins Medium"/>
              </a:rPr>
              <a:t>No complain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0964" y="3349228"/>
            <a:ext cx="2749173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(10.9% Churn rate)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3586" y="3349228"/>
            <a:ext cx="2749173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(31.67% Churn rate)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25523" y="5395931"/>
            <a:ext cx="4646456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C84B31"/>
                </a:solidFill>
                <a:latin typeface="Poppins Medium"/>
              </a:rPr>
              <a:t>Turun hampir 3 kali lipat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5346" y="771571"/>
            <a:ext cx="7432476" cy="7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Business Recommendation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56142" y="2775823"/>
            <a:ext cx="5554391" cy="37470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5208" y="2864772"/>
            <a:ext cx="7256479" cy="374701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5826814" y="5982717"/>
            <a:ext cx="185854" cy="18585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83384">
            <a:off x="5645323" y="5246637"/>
            <a:ext cx="933928" cy="333879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080814" y="5134796"/>
            <a:ext cx="185854" cy="18585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005098">
            <a:off x="12095553" y="4571337"/>
            <a:ext cx="933928" cy="33387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849225">
            <a:off x="8443548" y="7886942"/>
            <a:ext cx="702690" cy="1558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5346" y="771571"/>
            <a:ext cx="7432476" cy="7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Business 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9823" y="7642798"/>
            <a:ext cx="14978712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Business Recomandation :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Pelanggan baru butuh diberikan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Cashback 1.6x</a:t>
            </a:r>
            <a:r>
              <a:rPr lang="en-US" sz="2400">
                <a:solidFill>
                  <a:srgbClr val="000000"/>
                </a:solidFill>
                <a:latin typeface="Poppins Medium"/>
              </a:rPr>
              <a:t> lebih besar sampai setidaknya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2 bulan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58995" y="1583641"/>
            <a:ext cx="6348685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Churn rate turun secara signifikan saat tenure minimal 2 bulan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8995" y="6752247"/>
            <a:ext cx="6348685" cy="63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65.5% customer yang churn berasal dari customer yang memiliki tenure dibawah 2 bulan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6104" y="1583641"/>
            <a:ext cx="7608445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Di saat cashback minimal $240, churn rate berkurang lebih dari 3x lipat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9105" y="6606757"/>
            <a:ext cx="6348685" cy="63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96.4% customer yang churn berasal dari customer yang memiliki cashback dibawah $240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81630" y="6492661"/>
            <a:ext cx="8284414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Churn rate pada customer dengan tenure dibawah 2 bulan sebesar 51.83%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70877" y="4661473"/>
            <a:ext cx="1535184" cy="2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400">
                <a:solidFill>
                  <a:srgbClr val="C84B31"/>
                </a:solidFill>
                <a:latin typeface="Poppins Medium"/>
              </a:rPr>
              <a:t>5.06% Churn rate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13882" y="4456404"/>
            <a:ext cx="1419910" cy="2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400">
                <a:solidFill>
                  <a:srgbClr val="C84B31"/>
                </a:solidFill>
                <a:latin typeface="Poppins Medium"/>
              </a:rPr>
              <a:t>5.9% Churn rate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5346" y="9890394"/>
            <a:ext cx="17208318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Poppins Medium"/>
              </a:rPr>
              <a:t>Source: Vana, P., Lambrecht, A., &amp; Bertini, M. (2018). Cashback is cash forward: Delaying a discount to entice future spending. Journal of Marketing Research. https://doi.org/10.1509/jmr.15.0125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9823" y="8822091"/>
            <a:ext cx="14844157" cy="82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 Medium"/>
              </a:rPr>
              <a:t>Peningkatan jumlah cashback dapat meningkatkan total transaksi dan kemungkinan customer untuk bertransaksi kembali (Vana et al., 2018)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76212" y="7444079"/>
            <a:ext cx="3286305" cy="54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 Light"/>
              </a:rPr>
              <a:t>Rata-rata cashback awal = $150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 Light"/>
              </a:rPr>
              <a:t>$150 -&gt; $240 = kenaikan 1.6x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4202" y="2976106"/>
            <a:ext cx="424761" cy="4247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82280" y="3006586"/>
            <a:ext cx="424761" cy="4247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6400" y="2945626"/>
            <a:ext cx="424761" cy="4247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37772" y="2673470"/>
            <a:ext cx="1493754" cy="9690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0328" y="4384894"/>
            <a:ext cx="424761" cy="4247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78406" y="4415374"/>
            <a:ext cx="424761" cy="4247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2526" y="4354414"/>
            <a:ext cx="424761" cy="4247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0328" y="5865148"/>
            <a:ext cx="424761" cy="4247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78406" y="5895628"/>
            <a:ext cx="424761" cy="42476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2526" y="5834668"/>
            <a:ext cx="424761" cy="4247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92002" y="4296311"/>
            <a:ext cx="1599802" cy="192116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32526" y="7022710"/>
            <a:ext cx="1887423" cy="205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555862" y="7351034"/>
            <a:ext cx="1828468" cy="103695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71643"/>
            <a:ext cx="4821490" cy="7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Profit Calculation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617667"/>
            <a:ext cx="12533586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Dengan asumsi Shopful mendapatkan profit 5% dari setiap barang yang dijual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495357"/>
            <a:ext cx="5395502" cy="14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Total Cashback yang perlu diberikan kepada pengguna baru selama 2 bulan pertama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01059" y="2941816"/>
            <a:ext cx="3635807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normal cashback * 1.6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82369" y="2911336"/>
            <a:ext cx="1754032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2% * 1.6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37970" y="2786326"/>
            <a:ext cx="1754032" cy="67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 Medium"/>
              </a:rPr>
              <a:t>3.2%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3600" y="7649617"/>
            <a:ext cx="12274918" cy="14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Berdasarkan data bulan ini, Shopful mendapatkan 500 customer baru dan mempunyai 690 pelanggan dengan tenure 1 bulan dan 4000 pelanggan tetap (tenure di atas 2 bulan)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598209"/>
            <a:ext cx="3620988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dari customer dengan cashback 3.2%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4147006"/>
            <a:ext cx="3620988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dari customer dengan cashback 2%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97184" y="4350604"/>
            <a:ext cx="3635807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awal - cashback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78494" y="4320124"/>
            <a:ext cx="1754032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5% - 2%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937970" y="4162961"/>
            <a:ext cx="1754032" cy="67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97184" y="5830858"/>
            <a:ext cx="3635807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awal - cashback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78494" y="5800378"/>
            <a:ext cx="1754032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5% - 3.2%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37970" y="5643216"/>
            <a:ext cx="1754032" cy="67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 Medium"/>
              </a:rPr>
              <a:t>1.8%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52193" y="8292734"/>
            <a:ext cx="3635807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C84B31"/>
                </a:solidFill>
                <a:latin typeface="Poppins Medium"/>
              </a:rPr>
              <a:t>Simulasi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5400000">
            <a:off x="4496042" y="5471988"/>
            <a:ext cx="929591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077421" y="2530059"/>
            <a:ext cx="2134015" cy="624457"/>
            <a:chOff x="0" y="0"/>
            <a:chExt cx="2845353" cy="83260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1 bulan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1722" y="445991"/>
              <a:ext cx="1881909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690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2341335">
            <a:off x="3156231" y="3718633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2341335">
            <a:off x="5820228" y="3559584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rot="5400000">
            <a:off x="7403809" y="5578089"/>
            <a:ext cx="916804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rot="2341335">
            <a:off x="5374999" y="5471988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13328323" y="2530059"/>
            <a:ext cx="2134015" cy="624457"/>
            <a:chOff x="0" y="0"/>
            <a:chExt cx="2845353" cy="83260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1 bulan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1722" y="445991"/>
              <a:ext cx="1881909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690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45434" y="338624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1.8%</a:t>
            </a:r>
          </a:p>
        </p:txBody>
      </p:sp>
      <p:sp>
        <p:nvSpPr>
          <p:cNvPr id="20" name="AutoShape 20"/>
          <p:cNvSpPr/>
          <p:nvPr/>
        </p:nvSpPr>
        <p:spPr>
          <a:xfrm rot="2341335">
            <a:off x="12407133" y="3718633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rot="2341335">
            <a:off x="15071129" y="3559584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 rot="5400000">
            <a:off x="16654711" y="5578089"/>
            <a:ext cx="916804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rot="2341335">
            <a:off x="14625901" y="5471988"/>
            <a:ext cx="1381440" cy="0"/>
          </a:xfrm>
          <a:prstGeom prst="line">
            <a:avLst/>
          </a:prstGeom>
          <a:ln w="47625" cap="rnd">
            <a:solidFill>
              <a:srgbClr val="C84B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16575068" y="9129103"/>
            <a:ext cx="965070" cy="0"/>
          </a:xfrm>
          <a:prstGeom prst="line">
            <a:avLst/>
          </a:prstGeom>
          <a:ln w="47625" cap="rnd">
            <a:solidFill>
              <a:srgbClr val="2D4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7151784" y="9066256"/>
            <a:ext cx="965070" cy="0"/>
          </a:xfrm>
          <a:prstGeom prst="line">
            <a:avLst/>
          </a:prstGeom>
          <a:ln w="47625" cap="rnd">
            <a:solidFill>
              <a:srgbClr val="2D42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85555" y="8824054"/>
            <a:ext cx="765358" cy="868492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245429" y="7604495"/>
            <a:ext cx="8190218" cy="0"/>
          </a:xfrm>
          <a:prstGeom prst="line">
            <a:avLst/>
          </a:prstGeom>
          <a:ln w="47625" cap="rnd">
            <a:solidFill>
              <a:srgbClr val="2D4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9594265" y="7556870"/>
            <a:ext cx="8190218" cy="0"/>
          </a:xfrm>
          <a:prstGeom prst="line">
            <a:avLst/>
          </a:prstGeom>
          <a:ln w="47625" cap="rnd">
            <a:solidFill>
              <a:srgbClr val="2D42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382752" flipH="1">
            <a:off x="8610753" y="9136350"/>
            <a:ext cx="4692464" cy="104087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64895" y="1678406"/>
            <a:ext cx="9789096" cy="63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Persentase pengguna baru (tenure &lt; 2) yang akan tinggal = 100% - 5.06% = 94.94%</a:t>
            </a:r>
          </a:p>
          <a:p>
            <a:pPr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Persentase customer tenure minimal 2 yang akan tinggal = 100% - 5.9% = 94.1%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993" y="952500"/>
            <a:ext cx="1995876" cy="712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Open Sans Extra Bold"/>
              </a:rPr>
              <a:t>Before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64895" y="952500"/>
            <a:ext cx="1829413" cy="712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Open Sans Extra Bold"/>
              </a:rPr>
              <a:t>After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993" y="1678406"/>
            <a:ext cx="8574827" cy="63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Persentase customer baru (tenure &lt; 2) yang akan tinggal = 100% - 51.83% = 48.17%</a:t>
            </a:r>
          </a:p>
          <a:p>
            <a:pPr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Persentase customer tenure minimal 2 yang akan tinggal = 100% - 5.9% = 94.1%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943407" y="2541735"/>
            <a:ext cx="2134015" cy="624457"/>
            <a:chOff x="0" y="0"/>
            <a:chExt cx="2845353" cy="832609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0 bulan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81301" y="445991"/>
              <a:ext cx="1882751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500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3993" y="2650976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993" y="338624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94532" y="3386247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28547" y="3386247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4077421" y="4295090"/>
            <a:ext cx="2134015" cy="624457"/>
            <a:chOff x="0" y="0"/>
            <a:chExt cx="2845353" cy="83260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1 bulan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81301" y="445991"/>
              <a:ext cx="1882751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241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211436" y="4283414"/>
            <a:ext cx="2134015" cy="624457"/>
            <a:chOff x="0" y="0"/>
            <a:chExt cx="2845353" cy="832609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&gt;= 2 bulan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481722" y="445991"/>
              <a:ext cx="1881909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332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13993" y="4404331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3993" y="5139602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928547" y="5139602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062562" y="5139602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11436" y="6187724"/>
            <a:ext cx="2134015" cy="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Medium"/>
              </a:rPr>
              <a:t>tenure &gt;= 2 bulan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392082" y="6530574"/>
            <a:ext cx="1772723" cy="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Medium"/>
              </a:rPr>
              <a:t>116 + 312 = 428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993" y="6337216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3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3993" y="707248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62562" y="7072487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57" name="TextBox 57"/>
          <p:cNvSpPr txBox="1"/>
          <p:nvPr/>
        </p:nvSpPr>
        <p:spPr>
          <a:xfrm rot="2208173">
            <a:off x="3323771" y="3725368"/>
            <a:ext cx="640322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48.17%</a:t>
            </a:r>
          </a:p>
        </p:txBody>
      </p:sp>
      <p:sp>
        <p:nvSpPr>
          <p:cNvPr id="58" name="TextBox 58"/>
          <p:cNvSpPr txBox="1"/>
          <p:nvPr/>
        </p:nvSpPr>
        <p:spPr>
          <a:xfrm rot="2208173">
            <a:off x="5987768" y="3531667"/>
            <a:ext cx="640322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48.17%</a:t>
            </a:r>
          </a:p>
        </p:txBody>
      </p:sp>
      <p:sp>
        <p:nvSpPr>
          <p:cNvPr id="59" name="TextBox 59"/>
          <p:cNvSpPr txBox="1"/>
          <p:nvPr/>
        </p:nvSpPr>
        <p:spPr>
          <a:xfrm rot="5400000">
            <a:off x="7877982" y="5343258"/>
            <a:ext cx="640322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94.1%</a:t>
            </a:r>
          </a:p>
        </p:txBody>
      </p:sp>
      <p:sp>
        <p:nvSpPr>
          <p:cNvPr id="60" name="TextBox 60"/>
          <p:cNvSpPr txBox="1"/>
          <p:nvPr/>
        </p:nvSpPr>
        <p:spPr>
          <a:xfrm rot="2208173">
            <a:off x="5542539" y="5478723"/>
            <a:ext cx="640322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48.17%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3993" y="8052868"/>
            <a:ext cx="1639817" cy="72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4263"/>
                </a:solidFill>
                <a:latin typeface="Poppins Medium"/>
              </a:rPr>
              <a:t>Profit Calculation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11194308" y="2541735"/>
            <a:ext cx="2134015" cy="624457"/>
            <a:chOff x="0" y="0"/>
            <a:chExt cx="2845353" cy="832609"/>
          </a:xfrm>
        </p:grpSpPr>
        <p:sp>
          <p:nvSpPr>
            <p:cNvPr id="63" name="TextBox 63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0 bulan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481301" y="445991"/>
              <a:ext cx="1882751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500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9364895" y="2650976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364895" y="338624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3328323" y="4295090"/>
            <a:ext cx="2134015" cy="624457"/>
            <a:chOff x="0" y="0"/>
            <a:chExt cx="2845353" cy="832609"/>
          </a:xfrm>
        </p:grpSpPr>
        <p:sp>
          <p:nvSpPr>
            <p:cNvPr id="68" name="TextBox 68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1 bulan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81301" y="445991"/>
              <a:ext cx="1882751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475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5462338" y="4283414"/>
            <a:ext cx="2134015" cy="624457"/>
            <a:chOff x="0" y="0"/>
            <a:chExt cx="2845353" cy="832609"/>
          </a:xfrm>
        </p:grpSpPr>
        <p:sp>
          <p:nvSpPr>
            <p:cNvPr id="71" name="TextBox 71"/>
            <p:cNvSpPr txBox="1"/>
            <p:nvPr/>
          </p:nvSpPr>
          <p:spPr>
            <a:xfrm>
              <a:off x="0" y="-28575"/>
              <a:ext cx="2845353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tenure &gt;= 2 bulan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81722" y="445991"/>
              <a:ext cx="1881909" cy="38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 Medium"/>
                </a:rPr>
                <a:t>655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9364895" y="4404331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364895" y="5139602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6313463" y="5139602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5462338" y="6187724"/>
            <a:ext cx="2134015" cy="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Medium"/>
              </a:rPr>
              <a:t>tenure &gt;= 2 bulan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5552661" y="6530574"/>
            <a:ext cx="1953369" cy="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Medium"/>
              </a:rPr>
              <a:t>451 + 616 = </a:t>
            </a:r>
            <a:r>
              <a:rPr lang="en-US" sz="1800">
                <a:solidFill>
                  <a:srgbClr val="C84B31"/>
                </a:solidFill>
                <a:latin typeface="Poppins Medium Bold"/>
              </a:rPr>
              <a:t>1067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364895" y="6337216"/>
            <a:ext cx="2134015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Bulan 3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364895" y="707248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Profit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6313463" y="7072487"/>
            <a:ext cx="431764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3%</a:t>
            </a:r>
          </a:p>
        </p:txBody>
      </p:sp>
      <p:sp>
        <p:nvSpPr>
          <p:cNvPr id="81" name="TextBox 81"/>
          <p:cNvSpPr txBox="1"/>
          <p:nvPr/>
        </p:nvSpPr>
        <p:spPr>
          <a:xfrm rot="2208173">
            <a:off x="12558163" y="3774994"/>
            <a:ext cx="806000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94.94%</a:t>
            </a:r>
          </a:p>
        </p:txBody>
      </p:sp>
      <p:sp>
        <p:nvSpPr>
          <p:cNvPr id="82" name="TextBox 82"/>
          <p:cNvSpPr txBox="1"/>
          <p:nvPr/>
        </p:nvSpPr>
        <p:spPr>
          <a:xfrm rot="5400000">
            <a:off x="17093744" y="5343258"/>
            <a:ext cx="640322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94.1%</a:t>
            </a:r>
          </a:p>
        </p:txBody>
      </p:sp>
      <p:sp>
        <p:nvSpPr>
          <p:cNvPr id="83" name="TextBox 83"/>
          <p:cNvSpPr txBox="1"/>
          <p:nvPr/>
        </p:nvSpPr>
        <p:spPr>
          <a:xfrm rot="2208173">
            <a:off x="15105931" y="3560871"/>
            <a:ext cx="806000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94.94%</a:t>
            </a:r>
          </a:p>
        </p:txBody>
      </p:sp>
      <p:sp>
        <p:nvSpPr>
          <p:cNvPr id="84" name="TextBox 84"/>
          <p:cNvSpPr txBox="1"/>
          <p:nvPr/>
        </p:nvSpPr>
        <p:spPr>
          <a:xfrm rot="2208173">
            <a:off x="14683604" y="5528349"/>
            <a:ext cx="806000" cy="3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C84B31"/>
                </a:solidFill>
                <a:latin typeface="Poppins Medium"/>
              </a:rPr>
              <a:t>94.94%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4179448" y="3386247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1.8%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4179448" y="5139602"/>
            <a:ext cx="733777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1.8%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263659" y="7789996"/>
            <a:ext cx="7299132" cy="12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2D4263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2D4263"/>
                </a:solidFill>
                <a:latin typeface="Poppins Medium"/>
              </a:rPr>
              <a:t> 1 = 500 * 1.8% + 690 * 1.8% = 2142%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3A335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63A335"/>
                </a:solidFill>
                <a:latin typeface="Poppins Medium"/>
              </a:rPr>
              <a:t> 2 = 475 * 1.8% + 655 * 3%  = 2820%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63A335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63A335"/>
                </a:solidFill>
                <a:latin typeface="Poppins Medium"/>
              </a:rPr>
              <a:t> 3 =            1067 * 3%              = 3201%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109869" y="7789996"/>
            <a:ext cx="6500884" cy="12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2D4263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2D4263"/>
                </a:solidFill>
                <a:latin typeface="Poppins Medium"/>
              </a:rPr>
              <a:t> 1 = 500 * 3% + 690 * 3% = 3570%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2D4263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2D4263"/>
                </a:solidFill>
                <a:latin typeface="Poppins Medium"/>
              </a:rPr>
              <a:t> 2 = 241 * 3% + 332 * 3%  =  1719%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2D4263"/>
                </a:solidFill>
                <a:latin typeface="Poppins Medium"/>
              </a:rPr>
              <a:t>Bulan</a:t>
            </a:r>
            <a:r>
              <a:rPr lang="en-US" sz="2400" dirty="0">
                <a:solidFill>
                  <a:srgbClr val="2D4263"/>
                </a:solidFill>
                <a:latin typeface="Poppins Medium"/>
              </a:rPr>
              <a:t> 3 =           428 * 3%            =  1284%</a:t>
            </a:r>
          </a:p>
        </p:txBody>
      </p:sp>
      <p:sp>
        <p:nvSpPr>
          <p:cNvPr id="89" name="TextBox 89"/>
          <p:cNvSpPr txBox="1"/>
          <p:nvPr/>
        </p:nvSpPr>
        <p:spPr>
          <a:xfrm rot="-5400000">
            <a:off x="17676790" y="8934872"/>
            <a:ext cx="224447" cy="4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3"/>
              </a:lnSpc>
            </a:pPr>
            <a:r>
              <a:rPr lang="en-US" sz="2474">
                <a:solidFill>
                  <a:srgbClr val="2D4263"/>
                </a:solidFill>
                <a:latin typeface="Poppins Medium"/>
              </a:rPr>
              <a:t>+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7040034" y="9120350"/>
            <a:ext cx="1242017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D4263"/>
                </a:solidFill>
                <a:latin typeface="Poppins Medium"/>
              </a:rPr>
              <a:t>6573%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487803" y="9210321"/>
            <a:ext cx="1250620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C84B31"/>
                </a:solidFill>
                <a:latin typeface="Poppins Medium"/>
              </a:rPr>
              <a:t>8163%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261526" y="8052868"/>
            <a:ext cx="1639817" cy="72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4263"/>
                </a:solidFill>
                <a:latin typeface="Poppins Medium"/>
              </a:rPr>
              <a:t>Profit Calculation</a:t>
            </a:r>
          </a:p>
        </p:txBody>
      </p:sp>
      <p:sp>
        <p:nvSpPr>
          <p:cNvPr id="93" name="TextBox 93"/>
          <p:cNvSpPr txBox="1"/>
          <p:nvPr/>
        </p:nvSpPr>
        <p:spPr>
          <a:xfrm rot="-5400000">
            <a:off x="8287324" y="8855052"/>
            <a:ext cx="224447" cy="4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3"/>
              </a:lnSpc>
            </a:pPr>
            <a:r>
              <a:rPr lang="en-US" sz="2474">
                <a:solidFill>
                  <a:srgbClr val="2D4263"/>
                </a:solidFill>
                <a:latin typeface="Poppins Medium"/>
              </a:rPr>
              <a:t>+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9581949" y="9404512"/>
            <a:ext cx="2638788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C84B31"/>
                </a:solidFill>
                <a:latin typeface="Poppins Medium"/>
              </a:rPr>
              <a:t>24% profit increase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076476" y="4324087"/>
            <a:ext cx="649224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>
            <a:off x="6076476" y="5366041"/>
            <a:ext cx="649224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6076476" y="6578218"/>
            <a:ext cx="649224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91805" y="1435929"/>
            <a:ext cx="9095780" cy="78223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21964" y="4238362"/>
            <a:ext cx="2627547" cy="212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C84B31"/>
                </a:solidFill>
                <a:latin typeface="Poppins Medium"/>
              </a:rPr>
              <a:t>16.83% Customer Churn 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759" y="242910"/>
            <a:ext cx="538253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VI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2025"/>
            <a:ext cx="16001999" cy="61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Simulasi keuntungan penggunaan machine learning dan insight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62192" y="4238362"/>
            <a:ext cx="2931329" cy="212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4BBC39"/>
                </a:solidFill>
                <a:latin typeface="Poppins Medium"/>
              </a:rPr>
              <a:t>&lt; 6% Customer Churn Rate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20328" y="3580753"/>
            <a:ext cx="5682370" cy="5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2D4263"/>
                </a:solidFill>
                <a:latin typeface="Poppins Medium"/>
              </a:rPr>
              <a:t>5.06% Churn rate (Cashback)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6345" y="4828876"/>
            <a:ext cx="5682370" cy="5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2D4263"/>
                </a:solidFill>
                <a:latin typeface="Poppins Medium"/>
              </a:rPr>
              <a:t>5.9% Churn rate (Tenure)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20328" y="6083219"/>
            <a:ext cx="6675847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2D4263"/>
                </a:solidFill>
                <a:latin typeface="Poppins Medium"/>
              </a:rPr>
              <a:t>Turun hampir 3 kali lipat (Complain)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84652" y="2324728"/>
            <a:ext cx="1305282" cy="14159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5952" y="5821063"/>
            <a:ext cx="834277" cy="7766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19390" y="7580756"/>
            <a:ext cx="1717108" cy="1225586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3740895" y="3116362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493890" y="3080203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1783684" y="3080203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>
            <a:off x="3740895" y="5522475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7493890" y="5522475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>
            <a:off x="11783684" y="5583377"/>
            <a:ext cx="841593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84652" y="5203742"/>
            <a:ext cx="1579857" cy="11789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2885371"/>
            <a:ext cx="2301725" cy="5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Shopful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6610" y="2449648"/>
            <a:ext cx="2199758" cy="164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Tanpa Prediksi &amp; insight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950" y="5268752"/>
            <a:ext cx="2379198" cy="5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Shopful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16955" y="2270250"/>
            <a:ext cx="2210824" cy="164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16.83% Customer Churn 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759" y="242910"/>
            <a:ext cx="538253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VI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09887" y="4706814"/>
            <a:ext cx="2033203" cy="164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Churn prediction &amp; insight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0182" y="4706814"/>
            <a:ext cx="2544372" cy="164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&lt; 6% Customer Churn Rate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97609" y="4916663"/>
            <a:ext cx="1939149" cy="108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Potensi kerugian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49715" y="2239799"/>
            <a:ext cx="2634937" cy="108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Potensi kerugian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49715" y="3313460"/>
            <a:ext cx="2634937" cy="6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3199">
                <a:solidFill>
                  <a:srgbClr val="C84B31"/>
                </a:solidFill>
                <a:latin typeface="Poppins Medium Bold"/>
              </a:rPr>
              <a:t>$23,134,478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23662" y="5979281"/>
            <a:ext cx="2287043" cy="6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>
                <a:solidFill>
                  <a:srgbClr val="C84B31"/>
                </a:solidFill>
                <a:latin typeface="Poppins Medium Bold"/>
              </a:rPr>
              <a:t>$8,247,585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2025"/>
            <a:ext cx="16001999" cy="61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Simulasi keuntungan penggunaan machine learning dan insight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19719" y="7945345"/>
            <a:ext cx="6631529" cy="6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= $23,134,478 - $8,247,585 =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90343" y="7588466"/>
            <a:ext cx="4829047" cy="121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9"/>
              </a:lnSpc>
            </a:pPr>
            <a:r>
              <a:rPr lang="en-US" sz="6399">
                <a:solidFill>
                  <a:srgbClr val="70B747"/>
                </a:solidFill>
                <a:latin typeface="Poppins Medium"/>
              </a:rPr>
              <a:t>$14,886,893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2753" y="7769441"/>
            <a:ext cx="3889736" cy="110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Potensi penurunan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kerugian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09174" y="2984573"/>
            <a:ext cx="2446997" cy="244699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16764" b="-16764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831828" y="2984573"/>
            <a:ext cx="2446997" cy="244699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8135" b="-26497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1695" y="2984573"/>
            <a:ext cx="2446997" cy="244699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3063" t="-4348" r="-14250" b="-48550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945051" y="2984573"/>
            <a:ext cx="2446997" cy="244699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r="-10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82322" y="6722128"/>
            <a:ext cx="4275117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Perkenalan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23925"/>
            <a:ext cx="10592755" cy="95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Bold"/>
              </a:rPr>
              <a:t>Meet 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1883" y="5540442"/>
            <a:ext cx="2281580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Bryan Tamin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58810" y="5540442"/>
            <a:ext cx="2943279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Maysarah Ulfah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6062" y="5540442"/>
            <a:ext cx="1918530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Wildan R 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14650" y="5540442"/>
            <a:ext cx="1201088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Medium"/>
              </a:rPr>
              <a:t>Vicken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71" y="714493"/>
            <a:ext cx="12741400" cy="122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Open Sans Extra Bold"/>
              </a:rPr>
              <a:t>Business Recommendation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771" y="6798349"/>
            <a:ext cx="10386598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Customer dengan cashback minimal 240 = 11.91% dari total data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771" y="7465104"/>
            <a:ext cx="10386598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Customer dengan cashback dibawah 240 = 88.09% dari total data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773903" y="7027874"/>
            <a:ext cx="80465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11773903" y="7694629"/>
            <a:ext cx="80465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13016851" y="6798349"/>
            <a:ext cx="5090220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3.6% dari total customer churn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16851" y="7417479"/>
            <a:ext cx="5090220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96.4% dari total customer churn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771" y="8413782"/>
            <a:ext cx="10386598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Customer dengan tenure minimal 2 bulan = 74.03% dari total data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7771" y="9080536"/>
            <a:ext cx="10386598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Customer dengan cashback dibawah 240 = 25.97% dari total data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1773903" y="8643307"/>
            <a:ext cx="80465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11773903" y="9310062"/>
            <a:ext cx="80465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20"/>
          <p:cNvSpPr txBox="1"/>
          <p:nvPr/>
        </p:nvSpPr>
        <p:spPr>
          <a:xfrm>
            <a:off x="13016851" y="8413782"/>
            <a:ext cx="5090220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34.5% dari total customer churn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16851" y="9032911"/>
            <a:ext cx="5090220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65.5% dari total customer churn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950" y="2421517"/>
            <a:ext cx="14438011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Jumlah rata-rata profit per user dengan cashback 2%: 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3% * rata-rata total belanja = 3% * $28,730 = $822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3950" y="3593780"/>
            <a:ext cx="14438011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Jumlah rata-rata profit per user dengan cashback 3.2%: 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1.8% * rata-rata total belanja = 1.8% * $28,730 = $493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048250"/>
            <a:ext cx="14438011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sebelum penggunaan insight = 6573% / 3% * $822 = $1,801,002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5473011"/>
            <a:ext cx="14438011" cy="4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Profit setelah penggunaan insight = 8163% / 3% * $822 = $2,236,662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280943"/>
            <a:ext cx="6977357" cy="69773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4742" y="3380495"/>
            <a:ext cx="7608857" cy="51379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771" y="714493"/>
            <a:ext cx="12741400" cy="122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Open Sans Extra Bold"/>
              </a:rPr>
              <a:t>Business 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496" y="9115425"/>
            <a:ext cx="14934307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 Medium"/>
              </a:rPr>
              <a:t>Menjaga recency belanja customer tetap stabil dengan memberikan voucher mingguan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2600" u="sng">
                <a:solidFill>
                  <a:srgbClr val="000000"/>
                </a:solidFill>
                <a:latin typeface="Poppins Medium"/>
              </a:rPr>
              <a:t>(Ballester et al., 2016)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843"/>
            <a:chOff x="0" y="0"/>
            <a:chExt cx="1130361" cy="11304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0361" cy="1130457"/>
              <a:chOff x="0" y="0"/>
              <a:chExt cx="1913890" cy="19140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405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405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4053"/>
                    </a:lnTo>
                    <a:lnTo>
                      <a:pt x="0" y="1914053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6345" y="323880"/>
              <a:ext cx="71767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74">
                  <a:solidFill>
                    <a:srgbClr val="EEEEEE"/>
                  </a:solidFill>
                  <a:latin typeface="Poppins Medium"/>
                </a:rPr>
                <a:t>VI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9959" y="4391854"/>
            <a:ext cx="5843156" cy="38262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58987" y="4391854"/>
            <a:ext cx="5556095" cy="38262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Business Insight dan Rekomendasi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771" y="714493"/>
            <a:ext cx="12741400" cy="122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Open Sans Extra Bold"/>
              </a:rPr>
              <a:t>Business 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368" y="8953964"/>
            <a:ext cx="13827495" cy="94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Business Recomandation :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Membatasi jumlah device menjadi maksimal 3 dan jumlah alamat menjadi maksimal 4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1242" y="2685895"/>
            <a:ext cx="15135435" cy="94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Membatasi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jumlah device</a:t>
            </a:r>
            <a:r>
              <a:rPr lang="en-US" sz="2400">
                <a:solidFill>
                  <a:srgbClr val="000000"/>
                </a:solidFill>
                <a:latin typeface="Poppins Medium"/>
              </a:rPr>
              <a:t> menjadi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maksimal 3</a:t>
            </a:r>
            <a:r>
              <a:rPr lang="en-US" sz="2400">
                <a:solidFill>
                  <a:srgbClr val="000000"/>
                </a:solidFill>
                <a:latin typeface="Poppins Medium"/>
              </a:rPr>
              <a:t> dan</a:t>
            </a:r>
            <a:r>
              <a:rPr lang="en-US" sz="2400">
                <a:solidFill>
                  <a:srgbClr val="000000"/>
                </a:solidFill>
                <a:latin typeface="Poppins Medium Bold"/>
              </a:rPr>
              <a:t>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jumlah alamat</a:t>
            </a:r>
            <a:r>
              <a:rPr lang="en-US" sz="2400">
                <a:solidFill>
                  <a:srgbClr val="000000"/>
                </a:solidFill>
                <a:latin typeface="Poppins Medium"/>
              </a:rPr>
              <a:t> menjadi </a:t>
            </a:r>
            <a:r>
              <a:rPr lang="en-US" sz="2400">
                <a:solidFill>
                  <a:srgbClr val="C84B31"/>
                </a:solidFill>
                <a:latin typeface="Poppins Medium Bold"/>
              </a:rPr>
              <a:t>maksimal 4 </a:t>
            </a:r>
            <a:r>
              <a:rPr lang="en-US" sz="2400">
                <a:solidFill>
                  <a:srgbClr val="000000"/>
                </a:solidFill>
                <a:latin typeface="Poppins Medium"/>
              </a:rPr>
              <a:t>dapat mencegah customer churn sambil tidak menghambat aksesibilitas customer secara berlebihan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666388"/>
            <a:chOff x="0" y="0"/>
            <a:chExt cx="6186311" cy="2593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93322"/>
            </a:xfrm>
            <a:custGeom>
              <a:avLst/>
              <a:gdLst/>
              <a:ahLst/>
              <a:cxnLst/>
              <a:rect l="l" t="t" r="r" b="b"/>
              <a:pathLst>
                <a:path w="6186311" h="2593322">
                  <a:moveTo>
                    <a:pt x="0" y="0"/>
                  </a:moveTo>
                  <a:lnTo>
                    <a:pt x="6186311" y="0"/>
                  </a:lnTo>
                  <a:lnTo>
                    <a:pt x="6186311" y="2593322"/>
                  </a:lnTo>
                  <a:lnTo>
                    <a:pt x="0" y="2593322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14630" y="1997423"/>
            <a:ext cx="6744670" cy="56689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3950" y="3771900"/>
            <a:ext cx="10592755" cy="137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279">
                <a:solidFill>
                  <a:srgbClr val="000000"/>
                </a:solidFill>
                <a:latin typeface="Poppins Bold"/>
              </a:rPr>
              <a:t>Terima kasih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622935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The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86764" y="1626514"/>
            <a:ext cx="5384186" cy="70339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6303" y="2222074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Latar Belakang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6303" y="3506575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6303" y="4791075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6303" y="6075575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Data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16303" y="7360076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Modeling &amp;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" y="222207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950" y="35065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950" y="47910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60755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3950" y="7360076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16303" y="8677275"/>
            <a:ext cx="8481782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Business Insight dan Rekomendasi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8677275"/>
            <a:ext cx="682307" cy="5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Poppins Medium"/>
              </a:rPr>
              <a:t>VI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42940" y="3238357"/>
            <a:ext cx="5287802" cy="55821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062009" y="7014061"/>
            <a:ext cx="4226028" cy="284076"/>
            <a:chOff x="0" y="0"/>
            <a:chExt cx="2267161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7160" cy="152400"/>
            </a:xfrm>
            <a:custGeom>
              <a:avLst/>
              <a:gdLst/>
              <a:ahLst/>
              <a:cxnLst/>
              <a:rect l="l" t="t" r="r" b="b"/>
              <a:pathLst>
                <a:path w="2267160" h="152400">
                  <a:moveTo>
                    <a:pt x="0" y="0"/>
                  </a:moveTo>
                  <a:lnTo>
                    <a:pt x="2267160" y="0"/>
                  </a:lnTo>
                  <a:lnTo>
                    <a:pt x="226716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D426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0472" y="1101100"/>
            <a:ext cx="6768740" cy="4928323"/>
            <a:chOff x="0" y="0"/>
            <a:chExt cx="9024987" cy="657109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381070" cy="359777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-9118"/>
              <a:ext cx="9024987" cy="44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"/>
                </a:rPr>
                <a:t>16.83% Customer Churn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365040"/>
              <a:ext cx="9024987" cy="220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oppins Light"/>
                </a:rPr>
                <a:t>Churn adalah kondisi dimana customer berhenti berlangganan (menutup/menghapus akun)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Latar Belakang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09413" y="1488057"/>
            <a:ext cx="7349887" cy="2391761"/>
            <a:chOff x="0" y="0"/>
            <a:chExt cx="9799849" cy="318901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23825"/>
              <a:ext cx="6403046" cy="141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"/>
                </a:rPr>
                <a:t>Churn rate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1239" y="1732210"/>
              <a:ext cx="9558610" cy="1456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oppins Light"/>
                </a:rPr>
                <a:t>persentase pelanggan yang hilang dalam periode waktu tertentu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399039" y="6745233"/>
            <a:ext cx="3288780" cy="75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04"/>
              </a:lnSpc>
            </a:pPr>
            <a:r>
              <a:rPr lang="en-US" sz="4431">
                <a:solidFill>
                  <a:srgbClr val="000000"/>
                </a:solidFill>
                <a:latin typeface="Poppins Bold"/>
              </a:rPr>
              <a:t>Churn rate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50670" y="6614271"/>
            <a:ext cx="593115" cy="99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72"/>
              </a:lnSpc>
            </a:pPr>
            <a:r>
              <a:rPr lang="en-US" sz="5908">
                <a:solidFill>
                  <a:srgbClr val="000000"/>
                </a:solidFill>
                <a:latin typeface="Poppins Bold"/>
              </a:rPr>
              <a:t>=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74426" y="6326254"/>
            <a:ext cx="3913612" cy="50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6"/>
              </a:lnSpc>
            </a:pPr>
            <a:r>
              <a:rPr lang="en-US" sz="2954">
                <a:solidFill>
                  <a:srgbClr val="000000"/>
                </a:solidFill>
                <a:latin typeface="Poppins Bold"/>
              </a:rPr>
              <a:t>Leaving Customer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86842" y="7557004"/>
            <a:ext cx="3913612" cy="50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6"/>
              </a:lnSpc>
            </a:pPr>
            <a:r>
              <a:rPr lang="en-US" sz="2954">
                <a:solidFill>
                  <a:srgbClr val="000000"/>
                </a:solidFill>
                <a:latin typeface="Poppins Bold"/>
              </a:rPr>
              <a:t>Total Customer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316729"/>
            <a:ext cx="6419728" cy="2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D4263"/>
                </a:solidFill>
                <a:latin typeface="Poppins Medium"/>
              </a:rPr>
              <a:t>biaya untuk mempertahankan customer </a:t>
            </a:r>
            <a:r>
              <a:rPr lang="en-US" sz="3200">
                <a:solidFill>
                  <a:srgbClr val="C84B31"/>
                </a:solidFill>
                <a:latin typeface="Poppins Medium Bold"/>
              </a:rPr>
              <a:t>5 sampai 25 kali lipat</a:t>
            </a:r>
            <a:r>
              <a:rPr lang="en-US" sz="3200">
                <a:solidFill>
                  <a:srgbClr val="2D4263"/>
                </a:solidFill>
                <a:latin typeface="Poppins Medium"/>
              </a:rPr>
              <a:t> lebih kecil dibandingkan biaya untuk mencari customer baru.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4758" y="9965201"/>
            <a:ext cx="15237641" cy="24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399" dirty="0">
                <a:solidFill>
                  <a:srgbClr val="000000"/>
                </a:solidFill>
                <a:latin typeface="Poppins Medium"/>
              </a:rPr>
              <a:t>Source: https://hbr.org/2014/10/the-value-of-keeping-the-right-customers#:~:text=Depending%20on%20which%20study%20you,the%20one%20you%20have%20happy.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40622" y="3766165"/>
            <a:ext cx="6818678" cy="54921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74379">
            <a:off x="1172579" y="9529654"/>
            <a:ext cx="933928" cy="4634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Latar Belakang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I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3950" y="1978136"/>
            <a:ext cx="7259340" cy="1599907"/>
            <a:chOff x="0" y="0"/>
            <a:chExt cx="9679120" cy="21332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422"/>
              <a:ext cx="9679120" cy="1346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Terjadinya customer churn yang tinggi yaitu 16.83% dari total customer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5336531" cy="73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Bold"/>
                </a:rPr>
                <a:t>Problem Statement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042698"/>
            <a:ext cx="7259340" cy="1057000"/>
            <a:chOff x="0" y="0"/>
            <a:chExt cx="9679120" cy="14093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86422"/>
              <a:ext cx="9679120" cy="622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Menurunkan jumlah customer churn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23825"/>
              <a:ext cx="5336531" cy="73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Bold"/>
                </a:rPr>
                <a:t>Goal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3021" y="5732836"/>
            <a:ext cx="8200979" cy="1599907"/>
            <a:chOff x="0" y="0"/>
            <a:chExt cx="10934639" cy="213320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86422"/>
              <a:ext cx="10934639" cy="1346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Memberikan insight serta membuat model machine learning untuk memprediksi customer churn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23825"/>
              <a:ext cx="6028755" cy="73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Bold"/>
                </a:rPr>
                <a:t>Objective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3021" y="7797398"/>
            <a:ext cx="7843131" cy="1599907"/>
            <a:chOff x="0" y="0"/>
            <a:chExt cx="10457508" cy="213320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86422"/>
              <a:ext cx="10457508" cy="1346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Customer Churn Rate</a:t>
              </a:r>
            </a:p>
            <a:p>
              <a:pPr>
                <a:lnSpc>
                  <a:spcPts val="432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Potential profit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23825"/>
              <a:ext cx="5765691" cy="73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>
                  <a:solidFill>
                    <a:srgbClr val="000000"/>
                  </a:solidFill>
                  <a:latin typeface="Poppins Bold"/>
                </a:rPr>
                <a:t>Business Metrics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543559" y="9564235"/>
            <a:ext cx="4999903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Potential Profit = revenue - expenses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Latar Belakang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04875"/>
            <a:ext cx="9605818" cy="109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D4263"/>
                </a:solidFill>
                <a:latin typeface="Poppins Bold"/>
              </a:rPr>
              <a:t>Perhitungan Kerugian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3976276"/>
            <a:ext cx="8254931" cy="169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9"/>
              </a:lnSpc>
            </a:pPr>
            <a:r>
              <a:rPr lang="en-US" sz="3206">
                <a:solidFill>
                  <a:srgbClr val="000000"/>
                </a:solidFill>
                <a:latin typeface="Poppins Medium"/>
              </a:rPr>
              <a:t>Dengan asumsi cashback adalah 2% dari </a:t>
            </a:r>
            <a:r>
              <a:rPr lang="en-US" sz="3206">
                <a:solidFill>
                  <a:srgbClr val="C84B31"/>
                </a:solidFill>
                <a:latin typeface="Poppins Medium Bold"/>
              </a:rPr>
              <a:t>total belanja</a:t>
            </a:r>
            <a:r>
              <a:rPr lang="en-US" sz="3206">
                <a:solidFill>
                  <a:srgbClr val="000000"/>
                </a:solidFill>
                <a:latin typeface="Poppins Medium"/>
              </a:rPr>
              <a:t> maka didapatkan total pembelanjaan sebesar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843385"/>
            <a:ext cx="8592142" cy="112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9"/>
              </a:lnSpc>
            </a:pPr>
            <a:r>
              <a:rPr lang="en-US" sz="3206">
                <a:solidFill>
                  <a:srgbClr val="000000"/>
                </a:solidFill>
                <a:latin typeface="Poppins Medium"/>
              </a:rPr>
              <a:t>Dan dari 16.83% customer yang churn potensi </a:t>
            </a:r>
            <a:r>
              <a:rPr lang="en-US" sz="3206">
                <a:solidFill>
                  <a:srgbClr val="C84B31"/>
                </a:solidFill>
                <a:latin typeface="Poppins Medium Bold"/>
              </a:rPr>
              <a:t>kerugian</a:t>
            </a:r>
            <a:r>
              <a:rPr lang="en-US" sz="3206">
                <a:solidFill>
                  <a:srgbClr val="000000"/>
                </a:solidFill>
                <a:latin typeface="Poppins Medium"/>
              </a:rPr>
              <a:t> diperhitungan sebesar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46826" y="3199044"/>
            <a:ext cx="7319217" cy="6446296"/>
            <a:chOff x="0" y="0"/>
            <a:chExt cx="9758955" cy="859506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8616603" cy="8595061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741072" y="5045065"/>
              <a:ext cx="8017883" cy="109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84"/>
                </a:lnSpc>
              </a:pPr>
              <a:r>
                <a:rPr lang="en-US" sz="4988">
                  <a:solidFill>
                    <a:srgbClr val="C84B31"/>
                  </a:solidFill>
                  <a:latin typeface="Poppins Bold"/>
                </a:rPr>
                <a:t>$23,134,478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20511" y="1439781"/>
              <a:ext cx="5604188" cy="109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84"/>
                </a:lnSpc>
              </a:pPr>
              <a:r>
                <a:rPr lang="en-US" sz="4988">
                  <a:solidFill>
                    <a:srgbClr val="C84B31"/>
                  </a:solidFill>
                  <a:latin typeface="Poppins Bold"/>
                </a:rPr>
                <a:t>$154,339,328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23950" y="2122377"/>
            <a:ext cx="13551147" cy="54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9"/>
              </a:lnSpc>
            </a:pPr>
            <a:r>
              <a:rPr lang="en-US" sz="3207">
                <a:solidFill>
                  <a:srgbClr val="2D4263"/>
                </a:solidFill>
                <a:latin typeface="Poppins Medium"/>
              </a:rPr>
              <a:t>Total Belanja = 50 x rata-rata Cashback amount x Total order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23885" y="1211524"/>
            <a:ext cx="5298801" cy="8652687"/>
            <a:chOff x="0" y="0"/>
            <a:chExt cx="1028163" cy="1678940"/>
          </a:xfrm>
        </p:grpSpPr>
        <p:sp>
          <p:nvSpPr>
            <p:cNvPr id="5" name="Freeform 5"/>
            <p:cNvSpPr/>
            <p:nvPr/>
          </p:nvSpPr>
          <p:spPr>
            <a:xfrm>
              <a:off x="92710" y="106680"/>
              <a:ext cx="924023" cy="1559560"/>
            </a:xfrm>
            <a:custGeom>
              <a:avLst/>
              <a:gdLst/>
              <a:ahLst/>
              <a:cxnLst/>
              <a:rect l="l" t="t" r="r" b="b"/>
              <a:pathLst>
                <a:path w="924023" h="1559560">
                  <a:moveTo>
                    <a:pt x="897353" y="1370330"/>
                  </a:moveTo>
                  <a:cubicBezTo>
                    <a:pt x="897353" y="1457960"/>
                    <a:pt x="821153" y="1529080"/>
                    <a:pt x="739873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0016" y="1559560"/>
                  </a:cubicBezTo>
                  <a:lnTo>
                    <a:pt x="777973" y="1559560"/>
                  </a:lnTo>
                  <a:cubicBezTo>
                    <a:pt x="857983" y="1559560"/>
                    <a:pt x="924023" y="1493520"/>
                    <a:pt x="924023" y="1413510"/>
                  </a:cubicBezTo>
                  <a:lnTo>
                    <a:pt x="924023" y="95250"/>
                  </a:lnTo>
                  <a:cubicBezTo>
                    <a:pt x="924023" y="58420"/>
                    <a:pt x="910053" y="25400"/>
                    <a:pt x="888463" y="0"/>
                  </a:cubicBezTo>
                  <a:cubicBezTo>
                    <a:pt x="894813" y="16510"/>
                    <a:pt x="897353" y="34290"/>
                    <a:pt x="897353" y="52070"/>
                  </a:cubicBezTo>
                  <a:lnTo>
                    <a:pt x="897353" y="1370330"/>
                  </a:lnTo>
                  <a:lnTo>
                    <a:pt x="897353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963393" cy="1610360"/>
            </a:xfrm>
            <a:custGeom>
              <a:avLst/>
              <a:gdLst/>
              <a:ahLst/>
              <a:cxnLst/>
              <a:rect l="l" t="t" r="r" b="b"/>
              <a:pathLst>
                <a:path w="963393" h="1610360">
                  <a:moveTo>
                    <a:pt x="146050" y="1610360"/>
                  </a:moveTo>
                  <a:lnTo>
                    <a:pt x="817343" y="1610360"/>
                  </a:lnTo>
                  <a:cubicBezTo>
                    <a:pt x="897353" y="1610360"/>
                    <a:pt x="963393" y="1544320"/>
                    <a:pt x="963393" y="1464310"/>
                  </a:cubicBezTo>
                  <a:lnTo>
                    <a:pt x="963393" y="146050"/>
                  </a:lnTo>
                  <a:cubicBezTo>
                    <a:pt x="963393" y="66040"/>
                    <a:pt x="897353" y="0"/>
                    <a:pt x="81734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28163" cy="1678940"/>
            </a:xfrm>
            <a:custGeom>
              <a:avLst/>
              <a:gdLst/>
              <a:ahLst/>
              <a:cxnLst/>
              <a:rect l="l" t="t" r="r" b="b"/>
              <a:pathLst>
                <a:path w="1028163" h="1678940">
                  <a:moveTo>
                    <a:pt x="964663" y="74930"/>
                  </a:moveTo>
                  <a:cubicBezTo>
                    <a:pt x="936723" y="30480"/>
                    <a:pt x="887193" y="0"/>
                    <a:pt x="83004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3353" y="1678940"/>
                  </a:cubicBezTo>
                  <a:lnTo>
                    <a:pt x="869413" y="1678940"/>
                  </a:lnTo>
                  <a:cubicBezTo>
                    <a:pt x="957043" y="1678940"/>
                    <a:pt x="1028163" y="1607820"/>
                    <a:pt x="1028163" y="1520190"/>
                  </a:cubicBezTo>
                  <a:lnTo>
                    <a:pt x="1028163" y="201930"/>
                  </a:lnTo>
                  <a:cubicBezTo>
                    <a:pt x="1028163" y="149860"/>
                    <a:pt x="1002763" y="104140"/>
                    <a:pt x="964663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830043" y="12700"/>
                  </a:lnTo>
                  <a:cubicBezTo>
                    <a:pt x="910053" y="12700"/>
                    <a:pt x="976093" y="78740"/>
                    <a:pt x="976093" y="158750"/>
                  </a:cubicBezTo>
                  <a:lnTo>
                    <a:pt x="976093" y="1477010"/>
                  </a:lnTo>
                  <a:cubicBezTo>
                    <a:pt x="976093" y="1557020"/>
                    <a:pt x="910053" y="1623060"/>
                    <a:pt x="830043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016733" y="1520190"/>
                  </a:moveTo>
                  <a:cubicBezTo>
                    <a:pt x="1016733" y="1600200"/>
                    <a:pt x="949423" y="1666240"/>
                    <a:pt x="869413" y="1666240"/>
                  </a:cubicBezTo>
                  <a:lnTo>
                    <a:pt x="193353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831313" y="1635760"/>
                  </a:lnTo>
                  <a:cubicBezTo>
                    <a:pt x="918943" y="1635760"/>
                    <a:pt x="990063" y="1564640"/>
                    <a:pt x="990063" y="1477010"/>
                  </a:cubicBezTo>
                  <a:lnTo>
                    <a:pt x="990063" y="158750"/>
                  </a:lnTo>
                  <a:cubicBezTo>
                    <a:pt x="990063" y="140970"/>
                    <a:pt x="986253" y="123190"/>
                    <a:pt x="981173" y="106680"/>
                  </a:cubicBezTo>
                  <a:cubicBezTo>
                    <a:pt x="1002763" y="132080"/>
                    <a:pt x="1016733" y="165100"/>
                    <a:pt x="1016733" y="201930"/>
                  </a:cubicBezTo>
                  <a:lnTo>
                    <a:pt x="1016733" y="1520190"/>
                  </a:lnTo>
                  <a:cubicBezTo>
                    <a:pt x="1016733" y="1520190"/>
                    <a:pt x="1016733" y="1520190"/>
                    <a:pt x="1016733" y="1520190"/>
                  </a:cubicBezTo>
                  <a:close/>
                </a:path>
              </a:pathLst>
            </a:custGeom>
            <a:solidFill>
              <a:srgbClr val="2D426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40668" y="8645499"/>
            <a:ext cx="386877" cy="4084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311893" y="1641501"/>
            <a:ext cx="8762157" cy="720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3950" y="242910"/>
            <a:ext cx="10592755" cy="3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Dataset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873941" cy="847771"/>
            <a:chOff x="0" y="0"/>
            <a:chExt cx="1165255" cy="113036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30361" cy="1130361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84B3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173390"/>
              <a:ext cx="1165255" cy="783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6"/>
                </a:lnSpc>
              </a:pPr>
              <a:r>
                <a:rPr lang="en-US" sz="3896" spc="120">
                  <a:solidFill>
                    <a:srgbClr val="EEEEEE"/>
                  </a:solidFill>
                  <a:latin typeface="Poppins Medium"/>
                </a:rPr>
                <a:t>II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7771" y="1603401"/>
            <a:ext cx="4277771" cy="704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CustomerID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Tenure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PreferredLoginDevice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CityTier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WarehouseToHome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PreferredPaymentMode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Gender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HourSpendOnApp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NumberOfDeviceRegistered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PreferedOrderCat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SatisfactionScore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MaritalStatus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NumberOfAddress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Complain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OrderAmountHikeFromlastYear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CouponUsed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OrderCount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DaySinceLastOrder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Medium"/>
              </a:rPr>
              <a:t>CashbackAmount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6520" y="8666931"/>
            <a:ext cx="851116" cy="3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C84B31"/>
                </a:solidFill>
                <a:latin typeface="Poppins Medium Bold"/>
              </a:rPr>
              <a:t>Churn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67796" y="4063118"/>
            <a:ext cx="10545287" cy="1080382"/>
            <a:chOff x="0" y="0"/>
            <a:chExt cx="14060383" cy="144050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76200"/>
              <a:ext cx="12763363" cy="88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3E4166"/>
                  </a:solidFill>
                  <a:latin typeface="Poppins Bold"/>
                </a:rPr>
                <a:t>Shape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291" y="915412"/>
              <a:ext cx="13997092" cy="52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C84B31"/>
                  </a:solidFill>
                  <a:latin typeface="Poppins Light"/>
                </a:rPr>
                <a:t>5630 baris dan 20 kolom. Churn adalah target.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67796" y="5537868"/>
            <a:ext cx="10545287" cy="1499445"/>
            <a:chOff x="0" y="0"/>
            <a:chExt cx="14060383" cy="199926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76200"/>
              <a:ext cx="12763363" cy="88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3E4166"/>
                  </a:solidFill>
                  <a:latin typeface="Poppins Bold"/>
                </a:rPr>
                <a:t>Duplicated and Missing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291" y="915412"/>
              <a:ext cx="13997092" cy="1083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C84B31"/>
                  </a:solidFill>
                  <a:latin typeface="Poppins Light"/>
                </a:rPr>
                <a:t>Tidak ada data yang duplikat, namun terdapat 7 kolom yang memiliki missing data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20328" y="7646839"/>
            <a:ext cx="10545287" cy="1499445"/>
            <a:chOff x="0" y="0"/>
            <a:chExt cx="14060383" cy="199926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76200"/>
              <a:ext cx="12763363" cy="88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3E4166"/>
                  </a:solidFill>
                  <a:latin typeface="Poppins Bold"/>
                </a:rPr>
                <a:t>Mislabeled value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291" y="915412"/>
              <a:ext cx="13997092" cy="1083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C84B31"/>
                  </a:solidFill>
                  <a:latin typeface="Poppins Light"/>
                </a:rPr>
                <a:t>PreferredLoginDevice, PreferredPaymentMode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C84B31"/>
                </a:solidFill>
                <a:latin typeface="Poppins Ligh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467796" y="2438484"/>
            <a:ext cx="10545287" cy="1080382"/>
            <a:chOff x="0" y="0"/>
            <a:chExt cx="14060383" cy="144050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76200"/>
              <a:ext cx="12763363" cy="88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3E4166"/>
                  </a:solidFill>
                  <a:latin typeface="Poppins Bold"/>
                </a:rPr>
                <a:t>About this dataset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291" y="915412"/>
              <a:ext cx="13997092" cy="52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C84B31"/>
                  </a:solidFill>
                  <a:latin typeface="Poppins Light"/>
                </a:rPr>
                <a:t>Dataset ini berisi data dari satu bulan penjualan Ecommerce Shopful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3012" y="1028700"/>
            <a:ext cx="2184423" cy="314305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547000" y="2084424"/>
            <a:ext cx="5983990" cy="1480998"/>
            <a:chOff x="0" y="0"/>
            <a:chExt cx="3674429" cy="9093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74429" cy="909397"/>
            </a:xfrm>
            <a:custGeom>
              <a:avLst/>
              <a:gdLst/>
              <a:ahLst/>
              <a:cxnLst/>
              <a:rect l="l" t="t" r="r" b="b"/>
              <a:pathLst>
                <a:path w="3674429" h="909397">
                  <a:moveTo>
                    <a:pt x="3549969" y="909397"/>
                  </a:moveTo>
                  <a:lnTo>
                    <a:pt x="124460" y="909397"/>
                  </a:lnTo>
                  <a:cubicBezTo>
                    <a:pt x="55880" y="909397"/>
                    <a:pt x="0" y="853517"/>
                    <a:pt x="0" y="7849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9969" y="0"/>
                  </a:lnTo>
                  <a:cubicBezTo>
                    <a:pt x="3618549" y="0"/>
                    <a:pt x="3674429" y="55880"/>
                    <a:pt x="3674429" y="124460"/>
                  </a:cubicBezTo>
                  <a:lnTo>
                    <a:pt x="3674429" y="784937"/>
                  </a:lnTo>
                  <a:cubicBezTo>
                    <a:pt x="3674429" y="853517"/>
                    <a:pt x="3618549" y="909397"/>
                    <a:pt x="3549969" y="909397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875781" y="2035049"/>
            <a:ext cx="10096376" cy="79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>
                <a:solidFill>
                  <a:srgbClr val="000000"/>
                </a:solidFill>
                <a:latin typeface="Poppins Light"/>
              </a:rPr>
              <a:t>Distribution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75781" y="2748598"/>
            <a:ext cx="9310467" cy="13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Poppins Medium"/>
              </a:rPr>
              <a:t>1 Uniform distribution</a:t>
            </a:r>
          </a:p>
          <a:p>
            <a:pPr>
              <a:lnSpc>
                <a:spcPts val="5760"/>
              </a:lnSpc>
            </a:pPr>
            <a:endParaRPr lang="en-US" sz="3600">
              <a:solidFill>
                <a:srgbClr val="000000"/>
              </a:solidFill>
              <a:latin typeface="Poppins Medium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75766" y="2084424"/>
            <a:ext cx="7044443" cy="1480998"/>
            <a:chOff x="0" y="0"/>
            <a:chExt cx="9392591" cy="197466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392591" cy="1974665"/>
              <a:chOff x="0" y="0"/>
              <a:chExt cx="3975752" cy="83584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975752" cy="835848"/>
              </a:xfrm>
              <a:custGeom>
                <a:avLst/>
                <a:gdLst/>
                <a:ahLst/>
                <a:cxnLst/>
                <a:rect l="l" t="t" r="r" b="b"/>
                <a:pathLst>
                  <a:path w="3975752" h="835848">
                    <a:moveTo>
                      <a:pt x="3851292" y="835848"/>
                    </a:moveTo>
                    <a:lnTo>
                      <a:pt x="124460" y="835848"/>
                    </a:lnTo>
                    <a:cubicBezTo>
                      <a:pt x="55880" y="835848"/>
                      <a:pt x="0" y="779968"/>
                      <a:pt x="0" y="7113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51292" y="0"/>
                    </a:lnTo>
                    <a:cubicBezTo>
                      <a:pt x="3919872" y="0"/>
                      <a:pt x="3975752" y="55880"/>
                      <a:pt x="3975752" y="124460"/>
                    </a:cubicBezTo>
                    <a:lnTo>
                      <a:pt x="3975752" y="711388"/>
                    </a:lnTo>
                    <a:cubicBezTo>
                      <a:pt x="3975752" y="779968"/>
                      <a:pt x="3919872" y="835848"/>
                      <a:pt x="3851292" y="835848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591373" y="50042"/>
              <a:ext cx="4790271" cy="958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03"/>
                </a:lnSpc>
              </a:pPr>
              <a:r>
                <a:rPr lang="en-US" sz="4002">
                  <a:solidFill>
                    <a:srgbClr val="000000"/>
                  </a:solidFill>
                  <a:latin typeface="Poppins Light"/>
                </a:rPr>
                <a:t>Distribution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1373" y="884537"/>
              <a:ext cx="8559056" cy="81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88"/>
                </a:lnSpc>
              </a:pPr>
              <a:r>
                <a:rPr lang="en-US" sz="3430">
                  <a:solidFill>
                    <a:srgbClr val="000000"/>
                  </a:solidFill>
                  <a:latin typeface="Poppins Medium"/>
                </a:rPr>
                <a:t>7 right-skewed distribution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50519"/>
          <a:stretch>
            <a:fillRect/>
          </a:stretch>
        </p:blipFill>
        <p:spPr>
          <a:xfrm>
            <a:off x="10344831" y="4231019"/>
            <a:ext cx="6975378" cy="436034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66550" y="4656870"/>
            <a:ext cx="5630130" cy="563013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785223" y="6229154"/>
            <a:ext cx="7392783" cy="1554232"/>
            <a:chOff x="0" y="0"/>
            <a:chExt cx="9857044" cy="207231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857044" cy="2072310"/>
              <a:chOff x="0" y="0"/>
              <a:chExt cx="3975752" cy="83584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75752" cy="835848"/>
              </a:xfrm>
              <a:custGeom>
                <a:avLst/>
                <a:gdLst/>
                <a:ahLst/>
                <a:cxnLst/>
                <a:rect l="l" t="t" r="r" b="b"/>
                <a:pathLst>
                  <a:path w="3975752" h="835848">
                    <a:moveTo>
                      <a:pt x="3851292" y="835848"/>
                    </a:moveTo>
                    <a:lnTo>
                      <a:pt x="124460" y="835848"/>
                    </a:lnTo>
                    <a:cubicBezTo>
                      <a:pt x="55880" y="835848"/>
                      <a:pt x="0" y="779968"/>
                      <a:pt x="0" y="7113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51292" y="0"/>
                    </a:lnTo>
                    <a:cubicBezTo>
                      <a:pt x="3919872" y="0"/>
                      <a:pt x="3975752" y="55880"/>
                      <a:pt x="3975752" y="124460"/>
                    </a:cubicBezTo>
                    <a:lnTo>
                      <a:pt x="3975752" y="711388"/>
                    </a:lnTo>
                    <a:cubicBezTo>
                      <a:pt x="3975752" y="779968"/>
                      <a:pt x="3919872" y="835848"/>
                      <a:pt x="3851292" y="835848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620616" y="50528"/>
              <a:ext cx="5027144" cy="1007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4200">
                  <a:solidFill>
                    <a:srgbClr val="000000"/>
                  </a:solidFill>
                  <a:latin typeface="Poppins Light"/>
                </a:rPr>
                <a:t>Correlation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20616" y="924874"/>
              <a:ext cx="8982292" cy="85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3600">
                  <a:solidFill>
                    <a:srgbClr val="000000"/>
                  </a:solidFill>
                  <a:latin typeface="Poppins Medium"/>
                </a:rPr>
                <a:t>2 feature highly correlated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3950" y="24291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000000"/>
                </a:solidFill>
                <a:latin typeface="Poppins Medium"/>
              </a:rPr>
              <a:t>Exploratory Data Analysis (EDA)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Poppins Medium"/>
              </a:rPr>
              <a:t>III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1722</Words>
  <Application>Microsoft Office PowerPoint</Application>
  <PresentationFormat>Custom</PresentationFormat>
  <Paragraphs>366</Paragraphs>
  <Slides>33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Poppins Medium</vt:lpstr>
      <vt:lpstr>Open Sans Extra Bold</vt:lpstr>
      <vt:lpstr>Poppins Light Bold</vt:lpstr>
      <vt:lpstr>Arial</vt:lpstr>
      <vt:lpstr>Poppins Bold</vt:lpstr>
      <vt:lpstr>Poppins Light</vt:lpstr>
      <vt:lpstr>Poppins Medium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Intellegend Final Project</dc:title>
  <cp:lastModifiedBy>BRYAN TAMIN</cp:lastModifiedBy>
  <cp:revision>2</cp:revision>
  <dcterms:created xsi:type="dcterms:W3CDTF">2006-08-16T00:00:00Z</dcterms:created>
  <dcterms:modified xsi:type="dcterms:W3CDTF">2022-03-05T10:58:15Z</dcterms:modified>
  <dc:identifier>DAE4_oS472o</dc:identifier>
</cp:coreProperties>
</file>